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56" r:id="rId1"/>
  </p:sldMasterIdLst>
  <p:notesMasterIdLst>
    <p:notesMasterId r:id="rId10"/>
  </p:notesMasterIdLst>
  <p:sldIdLst>
    <p:sldId id="256" r:id="rId2"/>
    <p:sldId id="335" r:id="rId3"/>
    <p:sldId id="377" r:id="rId4"/>
    <p:sldId id="378" r:id="rId5"/>
    <p:sldId id="382" r:id="rId6"/>
    <p:sldId id="383" r:id="rId7"/>
    <p:sldId id="384" r:id="rId8"/>
    <p:sldId id="359"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presProps" Target="presProps.xml" /><Relationship Id="rId5" Type="http://schemas.openxmlformats.org/officeDocument/2006/relationships/slide" Target="slides/slide4.xml" /><Relationship Id="rId10"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4/12/2020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5DAA0DD-CA63-4319-B945-44A8A8816339}" type="slidenum">
              <a:rPr lang="en-US" smtClean="0"/>
              <a:pPr>
                <a:defRPr/>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pPr>
              <a:defRPr/>
            </a:pPr>
            <a:fld id="{4A4CAE77-B8B1-49B7-9986-23DC29B73BCB}" type="datetime1">
              <a:rPr lang="en-US" smtClean="0"/>
              <a:pPr>
                <a:defRPr/>
              </a:pPr>
              <a:t>4/12/2020</a:t>
            </a:fld>
            <a:endParaRPr lang="en-US"/>
          </a:p>
        </p:txBody>
      </p:sp>
      <p:sp>
        <p:nvSpPr>
          <p:cNvPr id="17" name="Footer Placeholder 16"/>
          <p:cNvSpPr>
            <a:spLocks noGrp="1"/>
          </p:cNvSpPr>
          <p:nvPr>
            <p:ph type="ftr" sz="quarter" idx="11"/>
          </p:nvPr>
        </p:nvSpPr>
        <p:spPr/>
        <p:txBody>
          <a:bodyPr/>
          <a:lstStyle/>
          <a:p>
            <a:pPr>
              <a:defRPr/>
            </a:pPr>
            <a:r>
              <a:rPr lang="en-US"/>
              <a:t>Author:RK</a:t>
            </a: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pPr>
              <a:defRPr/>
            </a:pPr>
            <a:fld id="{29E3B3A6-35C4-4A4A-A93B-FEA2E3D83467}" type="slidenum">
              <a:rPr lang="en-US" smtClean="0"/>
              <a:pPr>
                <a:defRPr/>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4/12/2020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4/12/2020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4/12/2020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4/12/2020</a:t>
            </a:fld>
            <a:endParaRPr lang="en-US"/>
          </a:p>
        </p:txBody>
      </p:sp>
      <p:sp>
        <p:nvSpPr>
          <p:cNvPr id="5" name="Footer Placeholder 4"/>
          <p:cNvSpPr>
            <a:spLocks noGrp="1"/>
          </p:cNvSpPr>
          <p:nvPr>
            <p:ph type="ftr" sz="quarter" idx="11"/>
          </p:nvPr>
        </p:nvSpPr>
        <p:spPr>
          <a:xfrm>
            <a:off x="800100" y="6172200"/>
            <a:ext cx="4000500" cy="457200"/>
          </a:xfrm>
        </p:spPr>
        <p:txBody>
          <a:bodyPr/>
          <a:lstStyle/>
          <a:p>
            <a:pPr>
              <a:defRPr/>
            </a:pPr>
            <a:r>
              <a:rPr lang="en-US"/>
              <a:t>Author:RK</a:t>
            </a: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pPr>
              <a:defRPr/>
            </a:pPr>
            <a:fld id="{30ECD9A4-5F66-4780-BB8E-330017FFA7D2}"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4/12/2020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4/12/2020</a:t>
            </a:fld>
            <a:endParaRPr lang="en-US"/>
          </a:p>
        </p:txBody>
      </p:sp>
      <p:sp>
        <p:nvSpPr>
          <p:cNvPr id="8" name="Footer Placeholder 7"/>
          <p:cNvSpPr>
            <a:spLocks noGrp="1"/>
          </p:cNvSpPr>
          <p:nvPr>
            <p:ph type="ftr" sz="quarter" idx="11"/>
          </p:nvPr>
        </p:nvSpPr>
        <p:spPr/>
        <p:txBody>
          <a:bodyPr/>
          <a:lstStyle/>
          <a:p>
            <a:pPr>
              <a:defRPr/>
            </a:pPr>
            <a:r>
              <a:rPr lang="en-US"/>
              <a:t>Author:RK</a:t>
            </a:r>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4/12/2020</a:t>
            </a:fld>
            <a:endParaRPr lang="en-US"/>
          </a:p>
        </p:txBody>
      </p:sp>
      <p:sp>
        <p:nvSpPr>
          <p:cNvPr id="4" name="Footer Placeholder 3"/>
          <p:cNvSpPr>
            <a:spLocks noGrp="1"/>
          </p:cNvSpPr>
          <p:nvPr>
            <p:ph type="ftr" sz="quarter" idx="11"/>
          </p:nvPr>
        </p:nvSpPr>
        <p:spPr/>
        <p:txBody>
          <a:bodyPr/>
          <a:lstStyle/>
          <a:p>
            <a:pPr>
              <a:defRPr/>
            </a:pPr>
            <a:r>
              <a:rPr lang="en-US"/>
              <a:t>Author:RK</a:t>
            </a:r>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4/12/2020</a:t>
            </a:fld>
            <a:endParaRPr lang="en-US"/>
          </a:p>
        </p:txBody>
      </p:sp>
      <p:sp>
        <p:nvSpPr>
          <p:cNvPr id="3" name="Footer Placeholder 2"/>
          <p:cNvSpPr>
            <a:spLocks noGrp="1"/>
          </p:cNvSpPr>
          <p:nvPr>
            <p:ph type="ftr" sz="quarter" idx="11"/>
          </p:nvPr>
        </p:nvSpPr>
        <p:spPr/>
        <p:txBody>
          <a:bodyPr/>
          <a:lstStyle/>
          <a:p>
            <a:pPr>
              <a:defRPr/>
            </a:pPr>
            <a:r>
              <a:rPr lang="en-US"/>
              <a:t>Author:RK</a:t>
            </a:r>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4/12/2020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4/12/2020</a:t>
            </a:fld>
            <a:endParaRPr lang="en-US"/>
          </a:p>
        </p:txBody>
      </p:sp>
      <p:sp>
        <p:nvSpPr>
          <p:cNvPr id="6" name="Footer Placeholder 5"/>
          <p:cNvSpPr>
            <a:spLocks noGrp="1"/>
          </p:cNvSpPr>
          <p:nvPr>
            <p:ph type="ftr" sz="quarter" idx="11"/>
          </p:nvPr>
        </p:nvSpPr>
        <p:spPr>
          <a:xfrm>
            <a:off x="914400" y="6172200"/>
            <a:ext cx="3886200" cy="457200"/>
          </a:xfrm>
        </p:spPr>
        <p:txBody>
          <a:bodyPr/>
          <a:lstStyle/>
          <a:p>
            <a:pPr>
              <a:defRPr/>
            </a:pPr>
            <a:r>
              <a:rPr lang="en-US"/>
              <a:t>Author:RK</a:t>
            </a:r>
          </a:p>
        </p:txBody>
      </p:sp>
      <p:sp>
        <p:nvSpPr>
          <p:cNvPr id="7" name="Slide Number Placeholder 6"/>
          <p:cNvSpPr>
            <a:spLocks noGrp="1"/>
          </p:cNvSpPr>
          <p:nvPr>
            <p:ph type="sldNum" sz="quarter" idx="12"/>
          </p:nvPr>
        </p:nvSpPr>
        <p:spPr>
          <a:xfrm>
            <a:off x="146304" y="6208776"/>
            <a:ext cx="457200" cy="457200"/>
          </a:xfrm>
        </p:spPr>
        <p:txBody>
          <a:bodyPr/>
          <a:lstStyle/>
          <a:p>
            <a:pPr>
              <a:defRPr/>
            </a:pPr>
            <a:fld id="{5F7CE51B-D314-4748-A7FB-C6BBF3CC08C9}" type="slidenum">
              <a:rPr lang="en-US" smtClean="0"/>
              <a:pPr>
                <a:defRPr/>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fld id="{DA77A13B-D29E-4A31-9A3D-BDF778EEE264}" type="datetime1">
              <a:rPr lang="en-US" smtClean="0"/>
              <a:pPr>
                <a:defRPr/>
              </a:pPr>
              <a:t>4/12/2020</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r>
              <a:rPr lang="en-US"/>
              <a:t>Author:RK</a:t>
            </a:r>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357" r:id="rId1"/>
    <p:sldLayoutId id="2147484358" r:id="rId2"/>
    <p:sldLayoutId id="2147484359" r:id="rId3"/>
    <p:sldLayoutId id="2147484360" r:id="rId4"/>
    <p:sldLayoutId id="2147484361" r:id="rId5"/>
    <p:sldLayoutId id="2147484362" r:id="rId6"/>
    <p:sldLayoutId id="2147484363" r:id="rId7"/>
    <p:sldLayoutId id="2147484364" r:id="rId8"/>
    <p:sldLayoutId id="2147484365" r:id="rId9"/>
    <p:sldLayoutId id="2147484366" r:id="rId10"/>
    <p:sldLayoutId id="2147484367" r:id="rId11"/>
  </p:sldLayoutIdLst>
  <p:hf hd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3" Type="http://schemas.openxmlformats.org/officeDocument/2006/relationships/hyperlink" Target="https://www.accountingcapital.com/basic-accounting/accounting-period/" TargetMode="External" /><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hyperlink" Target="https://www.toppr.com/guides/accountancy/recording-transactions/purchases-journal-and-purchase-return-book/" TargetMode="External" /><Relationship Id="rId2" Type="http://schemas.openxmlformats.org/officeDocument/2006/relationships/hyperlink" Target="https://www.toppr.com/guides/principles-and-practice-of-accounting/accounting-concepts/fundamental-accounting-assumptions/" TargetMode="External" /><Relationship Id="rId1" Type="http://schemas.openxmlformats.org/officeDocument/2006/relationships/slideLayout" Target="../slideLayouts/slideLayout2.xml" /><Relationship Id="rId5" Type="http://schemas.openxmlformats.org/officeDocument/2006/relationships/hyperlink" Target="https://www.toppr.com/guides/principles-and-practices-of-accounting/introduction-to-partnership-accounting/capital-accounts-fixed-and-fluctuating" TargetMode="External" /><Relationship Id="rId4" Type="http://schemas.openxmlformats.org/officeDocument/2006/relationships/hyperlink" Target="https://www.toppr.com/guides/accounting-and-auditing/depreciation-accounting/accounting-concept-of-depreciation/" TargetMode="External" /></Relationships>
</file>

<file path=ppt/slides/_rels/slide5.xml.rels><?xml version="1.0" encoding="UTF-8" standalone="yes"?>
<Relationships xmlns="http://schemas.openxmlformats.org/package/2006/relationships"><Relationship Id="rId3" Type="http://schemas.openxmlformats.org/officeDocument/2006/relationships/hyperlink" Target="https://www.toppr.com/guides/civics/what-is-government/meaning-of-government/" TargetMode="External" /><Relationship Id="rId2" Type="http://schemas.openxmlformats.org/officeDocument/2006/relationships/hyperlink" Target="https://www.toppr.com/guides/business-mathematics-and-statistics/time-value-of-money/annuities-and-sinking-funds/" TargetMode="External" /><Relationship Id="rId1" Type="http://schemas.openxmlformats.org/officeDocument/2006/relationships/slideLayout" Target="../slideLayouts/slideLayout2.xml" /><Relationship Id="rId5" Type="http://schemas.openxmlformats.org/officeDocument/2006/relationships/hyperlink" Target="https://www.toppr.com/guides/fundamentals-of-accounting/final-accounts/assets-on-balance-sheet/" TargetMode="External" /><Relationship Id="rId4" Type="http://schemas.openxmlformats.org/officeDocument/2006/relationships/hyperlink" Target="https://www.toppr.com/guides/chemistry/classification-of-elements-and-periodicity-in-properties/elements/" TargetMode="External" /></Relationships>
</file>

<file path=ppt/slides/_rels/slide6.xml.rels><?xml version="1.0" encoding="UTF-8" standalone="yes"?>
<Relationships xmlns="http://schemas.openxmlformats.org/package/2006/relationships"><Relationship Id="rId3" Type="http://schemas.openxmlformats.org/officeDocument/2006/relationships/hyperlink" Target="https://www.toppr.com/guides/principles-and-practice-of-accounting/concept-and-accounting-of-depreciation/concept-and-meaning-of-depreciation/" TargetMode="External" /><Relationship Id="rId2" Type="http://schemas.openxmlformats.org/officeDocument/2006/relationships/hyperlink" Target="https://www.toppr.com/guides/fundamentals-of-accounting/final-accounts/assets-on-balance-sheet/" TargetMode="External" /><Relationship Id="rId1" Type="http://schemas.openxmlformats.org/officeDocument/2006/relationships/slideLayout" Target="../slideLayouts/slideLayout7.xml" /><Relationship Id="rId4" Type="http://schemas.openxmlformats.org/officeDocument/2006/relationships/hyperlink" Target="https://www.toppr.com/guides/business-economics/theory-of-production-and-cost/meaning-of-production/" TargetMode="External" /></Relationships>
</file>

<file path=ppt/slides/_rels/slide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p:cNvSpPr>
            <a:spLocks noGrp="1"/>
          </p:cNvSpPr>
          <p:nvPr>
            <p:ph type="subTitle" idx="1"/>
          </p:nvPr>
        </p:nvSpPr>
        <p:spPr>
          <a:xfrm>
            <a:off x="914400" y="3048000"/>
            <a:ext cx="6934200" cy="3200400"/>
          </a:xfrm>
        </p:spPr>
        <p:txBody>
          <a:bodyPr>
            <a:normAutofit/>
          </a:bodyPr>
          <a:lstStyle/>
          <a:p>
            <a:pPr eaLnBrk="1" hangingPunct="1"/>
            <a:endParaRPr lang="en-US" sz="4000" b="1" u="sng" dirty="0">
              <a:solidFill>
                <a:srgbClr val="FFFF00"/>
              </a:solidFill>
            </a:endParaRPr>
          </a:p>
          <a:p>
            <a:pPr eaLnBrk="1" hangingPunct="1"/>
            <a:r>
              <a:rPr lang="en-US" sz="2700" b="1" u="sng" dirty="0">
                <a:solidFill>
                  <a:srgbClr val="FF0000"/>
                </a:solidFill>
              </a:rPr>
              <a:t>Prepared By</a:t>
            </a:r>
          </a:p>
          <a:p>
            <a:pPr eaLnBrk="1" hangingPunct="1">
              <a:spcBef>
                <a:spcPts val="200"/>
              </a:spcBef>
            </a:pPr>
            <a:r>
              <a:rPr lang="en-US" sz="2700" b="1" dirty="0">
                <a:solidFill>
                  <a:srgbClr val="FF0000"/>
                </a:solidFill>
              </a:rPr>
              <a:t> Dr. SHAHID IQBAL </a:t>
            </a:r>
          </a:p>
          <a:p>
            <a:pPr eaLnBrk="1" hangingPunct="1">
              <a:spcBef>
                <a:spcPts val="200"/>
              </a:spcBef>
            </a:pPr>
            <a:r>
              <a:rPr lang="en-US" sz="1800" b="1" dirty="0">
                <a:solidFill>
                  <a:srgbClr val="FF0000"/>
                </a:solidFill>
              </a:rPr>
              <a:t>Guest Faculty</a:t>
            </a:r>
          </a:p>
          <a:p>
            <a:pPr eaLnBrk="1" hangingPunct="1">
              <a:spcBef>
                <a:spcPts val="200"/>
              </a:spcBef>
            </a:pPr>
            <a:r>
              <a:rPr lang="en-US" sz="1800" b="1" dirty="0">
                <a:solidFill>
                  <a:srgbClr val="FF0000"/>
                </a:solidFill>
              </a:rPr>
              <a:t>Marwari College, </a:t>
            </a:r>
            <a:r>
              <a:rPr lang="en-US" sz="1800" b="1" dirty="0" err="1">
                <a:solidFill>
                  <a:srgbClr val="FF0000"/>
                </a:solidFill>
              </a:rPr>
              <a:t>Darbhanga</a:t>
            </a:r>
            <a:r>
              <a:rPr lang="en-US" sz="1800" b="1" dirty="0">
                <a:solidFill>
                  <a:srgbClr val="FF0000"/>
                </a:solidFill>
              </a:rPr>
              <a:t>,</a:t>
            </a:r>
          </a:p>
          <a:p>
            <a:pPr eaLnBrk="1" hangingPunct="1">
              <a:spcBef>
                <a:spcPts val="200"/>
              </a:spcBef>
            </a:pPr>
            <a:r>
              <a:rPr lang="en-US" sz="1800" b="1" dirty="0">
                <a:solidFill>
                  <a:srgbClr val="FF0000"/>
                </a:solidFill>
              </a:rPr>
              <a:t>Mobile No. and </a:t>
            </a:r>
            <a:r>
              <a:rPr lang="en-US" sz="1800" b="1" dirty="0" err="1">
                <a:solidFill>
                  <a:srgbClr val="FF0000"/>
                </a:solidFill>
              </a:rPr>
              <a:t>Whatsup</a:t>
            </a:r>
            <a:r>
              <a:rPr lang="en-US" sz="1800" b="1" dirty="0">
                <a:solidFill>
                  <a:srgbClr val="FF0000"/>
                </a:solidFill>
              </a:rPr>
              <a:t> No. : 7004160257</a:t>
            </a:r>
          </a:p>
          <a:p>
            <a:pPr eaLnBrk="1" hangingPunct="1">
              <a:spcBef>
                <a:spcPts val="200"/>
              </a:spcBef>
            </a:pPr>
            <a:r>
              <a:rPr lang="en-US" sz="1800" b="1" dirty="0">
                <a:solidFill>
                  <a:srgbClr val="FF0000"/>
                </a:solidFill>
              </a:rPr>
              <a:t>Email ID: shahidlnmu@gmail.com</a:t>
            </a:r>
          </a:p>
          <a:p>
            <a:pPr eaLnBrk="1" hangingPunct="1">
              <a:spcBef>
                <a:spcPts val="200"/>
              </a:spcBef>
            </a:pPr>
            <a:endParaRPr lang="en-US" sz="2500" b="1" dirty="0">
              <a:solidFill>
                <a:srgbClr val="FF0000"/>
              </a:solidFill>
            </a:endParaRPr>
          </a:p>
          <a:p>
            <a:pPr eaLnBrk="1" hangingPunct="1"/>
            <a:endParaRPr lang="en-US" b="1" dirty="0">
              <a:solidFill>
                <a:srgbClr val="FFFF00"/>
              </a:solidFill>
            </a:endParaRPr>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
        <p:nvSpPr>
          <p:cNvPr id="6" name="Title 5"/>
          <p:cNvSpPr>
            <a:spLocks noGrp="1"/>
          </p:cNvSpPr>
          <p:nvPr>
            <p:ph type="ctrTitle"/>
          </p:nvPr>
        </p:nvSpPr>
        <p:spPr>
          <a:xfrm>
            <a:off x="342900" y="-838200"/>
            <a:ext cx="8458200" cy="1222375"/>
          </a:xfrm>
        </p:spPr>
        <p:txBody>
          <a:bodyPr>
            <a:noAutofit/>
          </a:bodyPr>
          <a:lstStyle/>
          <a:p>
            <a:pPr algn="ctr"/>
            <a:br>
              <a:rPr lang="en-US" sz="3500" b="1" u="sng" dirty="0">
                <a:solidFill>
                  <a:srgbClr val="FF0000"/>
                </a:solidFill>
              </a:rPr>
            </a:br>
            <a:br>
              <a:rPr lang="en-US" sz="3500" u="sng" dirty="0">
                <a:solidFill>
                  <a:srgbClr val="FF0000"/>
                </a:solidFill>
              </a:rPr>
            </a:br>
            <a:br>
              <a:rPr lang="en-US" sz="3500" u="sng" dirty="0">
                <a:solidFill>
                  <a:srgbClr val="FF0000"/>
                </a:solidFill>
              </a:rPr>
            </a:br>
            <a:br>
              <a:rPr lang="en-US" sz="3500" u="sng" dirty="0">
                <a:solidFill>
                  <a:srgbClr val="FF0000"/>
                </a:solidFill>
              </a:rPr>
            </a:br>
            <a:br>
              <a:rPr lang="en-US" sz="3500" u="sng" dirty="0">
                <a:solidFill>
                  <a:srgbClr val="FF0000"/>
                </a:solidFill>
              </a:rPr>
            </a:br>
            <a:br>
              <a:rPr lang="en-US" sz="3500" u="sng" dirty="0">
                <a:solidFill>
                  <a:srgbClr val="FF0000"/>
                </a:solidFill>
              </a:rPr>
            </a:br>
            <a:r>
              <a:rPr lang="en-US" sz="3500" b="1" u="sng" dirty="0">
                <a:solidFill>
                  <a:srgbClr val="FF0000"/>
                </a:solidFill>
              </a:rPr>
              <a:t>WELCOME</a:t>
            </a:r>
            <a:br>
              <a:rPr lang="en-US" sz="3500" dirty="0">
                <a:solidFill>
                  <a:srgbClr val="FF0000"/>
                </a:solidFill>
              </a:rPr>
            </a:br>
            <a:r>
              <a:rPr lang="en-US" sz="3500" b="1" dirty="0">
                <a:solidFill>
                  <a:schemeClr val="tx1"/>
                </a:solidFill>
              </a:rPr>
              <a:t>Class: </a:t>
            </a:r>
            <a:r>
              <a:rPr lang="en-US" sz="3500" b="1" dirty="0" err="1">
                <a:solidFill>
                  <a:schemeClr val="tx1"/>
                </a:solidFill>
              </a:rPr>
              <a:t>B.Com</a:t>
            </a:r>
            <a:r>
              <a:rPr lang="en-US" sz="3500" b="1" dirty="0">
                <a:solidFill>
                  <a:schemeClr val="tx1"/>
                </a:solidFill>
              </a:rPr>
              <a:t> – Part-1 </a:t>
            </a:r>
            <a:br>
              <a:rPr lang="en-US" sz="3500" b="1" dirty="0">
                <a:solidFill>
                  <a:schemeClr val="tx1"/>
                </a:solidFill>
              </a:rPr>
            </a:br>
            <a:r>
              <a:rPr lang="en-US" sz="3500" b="1" dirty="0">
                <a:solidFill>
                  <a:schemeClr val="tx1"/>
                </a:solidFill>
              </a:rPr>
              <a:t>Subject: Financial Accounting</a:t>
            </a:r>
            <a:br>
              <a:rPr lang="en-US" sz="3500" dirty="0"/>
            </a:br>
            <a:r>
              <a:rPr lang="en-US" sz="2500" b="1" dirty="0">
                <a:solidFill>
                  <a:srgbClr val="FFFF00"/>
                </a:solidFill>
              </a:rPr>
              <a:t>TOPIC</a:t>
            </a:r>
            <a:r>
              <a:rPr lang="en-US" sz="2500" b="1">
                <a:solidFill>
                  <a:srgbClr val="FFFF00"/>
                </a:solidFill>
              </a:rPr>
              <a:t>: </a:t>
            </a:r>
            <a:r>
              <a:rPr lang="en-IN" sz="2500" b="1">
                <a:solidFill>
                  <a:srgbClr val="FFFF00"/>
                </a:solidFill>
              </a:rPr>
              <a:t>METHODS </a:t>
            </a:r>
            <a:r>
              <a:rPr lang="en-US" sz="2500" b="1">
                <a:solidFill>
                  <a:srgbClr val="FFFF00"/>
                </a:solidFill>
              </a:rPr>
              <a:t>OF </a:t>
            </a:r>
            <a:r>
              <a:rPr lang="en-US" sz="2500" b="1" dirty="0">
                <a:solidFill>
                  <a:srgbClr val="FFFF00"/>
                </a:solidFill>
              </a:rPr>
              <a:t>DEPRECIATION</a:t>
            </a:r>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74904" y="457200"/>
            <a:ext cx="6477000" cy="914400"/>
          </a:xfrm>
        </p:spPr>
        <p:txBody>
          <a:bodyPr>
            <a:noAutofit/>
          </a:bodyPr>
          <a:lstStyle/>
          <a:p>
            <a:r>
              <a:rPr lang="en-US" sz="2800" b="1">
                <a:solidFill>
                  <a:srgbClr val="FF0000"/>
                </a:solidFill>
              </a:rPr>
              <a:t>M</a:t>
            </a:r>
            <a:r>
              <a:rPr lang="en-IN" sz="2800" b="1">
                <a:solidFill>
                  <a:srgbClr val="FF0000"/>
                </a:solidFill>
              </a:rPr>
              <a:t>ethods </a:t>
            </a:r>
            <a:r>
              <a:rPr lang="en-US" sz="2800" b="1">
                <a:solidFill>
                  <a:srgbClr val="FF0000"/>
                </a:solidFill>
              </a:rPr>
              <a:t>of </a:t>
            </a:r>
            <a:r>
              <a:rPr lang="en-US" sz="2800" b="1" dirty="0">
                <a:solidFill>
                  <a:srgbClr val="FF0000"/>
                </a:solidFill>
              </a:rPr>
              <a:t>Depreciation:</a:t>
            </a: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19462" name="Content Placeholder 6"/>
          <p:cNvSpPr>
            <a:spLocks noGrp="1"/>
          </p:cNvSpPr>
          <p:nvPr>
            <p:ph sz="quarter" idx="1"/>
          </p:nvPr>
        </p:nvSpPr>
        <p:spPr>
          <a:xfrm>
            <a:off x="381000" y="990600"/>
            <a:ext cx="8382000" cy="5410200"/>
          </a:xfrm>
        </p:spPr>
        <p:txBody>
          <a:bodyPr>
            <a:noAutofit/>
          </a:bodyPr>
          <a:lstStyle/>
          <a:p>
            <a:pPr marL="0" indent="0" algn="just">
              <a:buNone/>
            </a:pPr>
            <a:endParaRPr lang="en-IN" sz="2400">
              <a:latin typeface="Times New Roman" pitchFamily="18" charset="0"/>
              <a:cs typeface="Times New Roman" pitchFamily="18" charset="0"/>
            </a:endParaRPr>
          </a:p>
          <a:p>
            <a:pPr marL="0" indent="0">
              <a:buNone/>
            </a:pPr>
            <a:r>
              <a:rPr lang="en-IN" sz="1600" b="1" i="0">
                <a:solidFill>
                  <a:srgbClr val="006699"/>
                </a:solidFill>
                <a:effectLst/>
                <a:latin typeface="Roboto"/>
              </a:rPr>
              <a:t>1. Straight Line Method</a:t>
            </a:r>
          </a:p>
          <a:p>
            <a:pPr marL="0" indent="0">
              <a:buNone/>
            </a:pPr>
            <a:r>
              <a:rPr lang="en-IN" sz="1800">
                <a:solidFill>
                  <a:srgbClr val="222222"/>
                </a:solidFill>
                <a:latin typeface="Verdana" panose="020F0502020204030204" pitchFamily="34" charset="0"/>
              </a:rPr>
              <a:t>F</a:t>
            </a:r>
            <a:r>
              <a:rPr lang="en-IN" sz="1800" b="0" i="0">
                <a:solidFill>
                  <a:srgbClr val="222222"/>
                </a:solidFill>
                <a:effectLst/>
                <a:latin typeface="Verdana" panose="020F0502020204030204" pitchFamily="34" charset="0"/>
              </a:rPr>
              <a:t>irst, among types of depreciation methods is the straight-line method, also known as the </a:t>
            </a:r>
            <a:r>
              <a:rPr lang="en-IN" sz="1800" b="1" i="0">
                <a:solidFill>
                  <a:srgbClr val="222222"/>
                </a:solidFill>
                <a:effectLst/>
                <a:latin typeface="Verdana" panose="020F0502020204030204" pitchFamily="34" charset="0"/>
              </a:rPr>
              <a:t>Original cost method, Fixed instalment method, and Fixed percentage method.</a:t>
            </a:r>
            <a:endParaRPr lang="en-IN" sz="1600" b="0" i="0">
              <a:solidFill>
                <a:srgbClr val="222222"/>
              </a:solidFill>
              <a:effectLst/>
              <a:latin typeface="Verdana" panose="020F0502020204030204" pitchFamily="34" charset="0"/>
            </a:endParaRPr>
          </a:p>
          <a:p>
            <a:pPr marL="0" indent="0">
              <a:buNone/>
            </a:pPr>
            <a:r>
              <a:rPr lang="en-IN" sz="1800" b="0" i="0">
                <a:solidFill>
                  <a:srgbClr val="222222"/>
                </a:solidFill>
                <a:effectLst/>
                <a:latin typeface="Verdana" panose="020F0502020204030204" pitchFamily="34" charset="0"/>
              </a:rPr>
              <a:t>Simplest, most used and popular method of charging depreciation is the straight-line method. An equal amount is allocated in each </a:t>
            </a:r>
            <a:r>
              <a:rPr lang="en-IN" sz="1800" b="1" i="0" u="none" strike="noStrike">
                <a:solidFill>
                  <a:srgbClr val="EA7C5B"/>
                </a:solidFill>
                <a:effectLst/>
                <a:latin typeface="Verdana" panose="020F0502020204030204" pitchFamily="34" charset="0"/>
                <a:hlinkClick r:id="rId3"/>
              </a:rPr>
              <a:t>accounting period</a:t>
            </a:r>
            <a:r>
              <a:rPr lang="en-IN" sz="1800" b="0" i="0">
                <a:solidFill>
                  <a:srgbClr val="222222"/>
                </a:solidFill>
                <a:effectLst/>
                <a:latin typeface="Verdana" panose="020F0502020204030204" pitchFamily="34" charset="0"/>
              </a:rPr>
              <a:t>.</a:t>
            </a:r>
            <a:endParaRPr lang="en-IN" sz="1600" b="0" i="0">
              <a:solidFill>
                <a:srgbClr val="222222"/>
              </a:solidFill>
              <a:effectLst/>
              <a:latin typeface="Verdana" panose="020F0502020204030204" pitchFamily="34" charset="0"/>
            </a:endParaRPr>
          </a:p>
          <a:p>
            <a:pPr marL="0" indent="0">
              <a:buNone/>
            </a:pPr>
            <a:r>
              <a:rPr lang="en-IN" sz="1800" b="0" i="0">
                <a:solidFill>
                  <a:srgbClr val="222222"/>
                </a:solidFill>
                <a:effectLst/>
                <a:latin typeface="Verdana" panose="020F0502020204030204" pitchFamily="34" charset="0"/>
              </a:rPr>
              <a:t>The rate of depreciation is the reciprocal of the estimated useful life of an asset, so, for example, the useful life of an asset is 5 years, the depreciation charged will be 1/5 = 20%. </a:t>
            </a:r>
          </a:p>
          <a:p>
            <a:pPr marL="0" indent="0">
              <a:buNone/>
            </a:pPr>
            <a:endParaRPr lang="en-IN" sz="1600" b="0" i="0">
              <a:solidFill>
                <a:srgbClr val="222222"/>
              </a:solidFill>
              <a:effectLst/>
              <a:latin typeface="Verdana" panose="020F0502020204030204" pitchFamily="34" charset="0"/>
            </a:endParaRPr>
          </a:p>
          <a:p>
            <a:r>
              <a:rPr lang="en-IN" sz="1800" b="0" i="0">
                <a:solidFill>
                  <a:srgbClr val="222222"/>
                </a:solidFill>
                <a:effectLst/>
                <a:latin typeface="Verdana" panose="020F0502020204030204" pitchFamily="34" charset="0"/>
              </a:rPr>
              <a:t>According to the Straight Line Method,</a:t>
            </a:r>
            <a:endParaRPr lang="en-IN" sz="1600" b="0" i="0">
              <a:solidFill>
                <a:srgbClr val="222222"/>
              </a:solidFill>
              <a:effectLst/>
              <a:latin typeface="Verdana" panose="020F0502020204030204" pitchFamily="34" charset="0"/>
            </a:endParaRPr>
          </a:p>
          <a:p>
            <a:r>
              <a:rPr lang="en-IN" sz="1800" b="1" i="0">
                <a:solidFill>
                  <a:srgbClr val="000000"/>
                </a:solidFill>
                <a:effectLst/>
                <a:latin typeface="Verdana" panose="020F0502020204030204" pitchFamily="34" charset="0"/>
              </a:rPr>
              <a:t>Depreciation Amt = (Cost of asset − Salvage Value) / Useful life of the asset in years</a:t>
            </a:r>
            <a:endParaRPr lang="en-IN" sz="1600" b="0" i="0">
              <a:solidFill>
                <a:srgbClr val="222222"/>
              </a:solidFill>
              <a:effectLst/>
              <a:latin typeface="Verdana" panose="020F0502020204030204" pitchFamily="34" charset="0"/>
            </a:endParaRPr>
          </a:p>
          <a:p>
            <a:pPr marL="0" indent="0" algn="just">
              <a:buNone/>
            </a:pPr>
            <a:endParaRPr lang="en-US" sz="2400" b="1" dirty="0">
              <a:latin typeface="Times New Roman" pitchFamily="18" charset="0"/>
              <a:cs typeface="Times New Roman" pitchFamily="18"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19462" name="Content Placeholder 6"/>
          <p:cNvSpPr>
            <a:spLocks noGrp="1"/>
          </p:cNvSpPr>
          <p:nvPr>
            <p:ph sz="quarter" idx="1"/>
          </p:nvPr>
        </p:nvSpPr>
        <p:spPr>
          <a:xfrm>
            <a:off x="299679" y="190500"/>
            <a:ext cx="8382000" cy="5867400"/>
          </a:xfrm>
        </p:spPr>
        <p:txBody>
          <a:bodyPr>
            <a:noAutofit/>
          </a:bodyPr>
          <a:lstStyle/>
          <a:p>
            <a:pPr marL="0" indent="0">
              <a:buNone/>
            </a:pPr>
            <a:r>
              <a:rPr lang="en-IN" sz="1600" b="1" i="0">
                <a:solidFill>
                  <a:srgbClr val="006699"/>
                </a:solidFill>
                <a:effectLst/>
                <a:latin typeface="Roboto"/>
              </a:rPr>
              <a:t>2. Diminishing Value Method</a:t>
            </a:r>
          </a:p>
          <a:p>
            <a:pPr marL="0" indent="0">
              <a:buNone/>
            </a:pPr>
            <a:r>
              <a:rPr lang="en-IN" sz="1800">
                <a:solidFill>
                  <a:srgbClr val="222222"/>
                </a:solidFill>
                <a:latin typeface="Verdana" panose="020B0604030504040204" pitchFamily="34" charset="0"/>
              </a:rPr>
              <a:t>.  </a:t>
            </a:r>
            <a:r>
              <a:rPr lang="en-IN" sz="1800" b="0" i="0">
                <a:solidFill>
                  <a:srgbClr val="222222"/>
                </a:solidFill>
                <a:effectLst/>
                <a:latin typeface="Verdana" panose="020B0604030504040204" pitchFamily="34" charset="0"/>
              </a:rPr>
              <a:t>Second, among types of depreciation methods is diminishing value method and is also known as </a:t>
            </a:r>
            <a:r>
              <a:rPr lang="en-IN" sz="1800" b="1" i="0">
                <a:solidFill>
                  <a:srgbClr val="222222"/>
                </a:solidFill>
                <a:effectLst/>
                <a:latin typeface="Verdana" panose="020B0604030504040204" pitchFamily="34" charset="0"/>
              </a:rPr>
              <a:t>Written down value method, Reducing instalment method and Fixed percentage on diminishing balance.</a:t>
            </a:r>
            <a:endParaRPr lang="en-IN" sz="1600">
              <a:solidFill>
                <a:srgbClr val="222222"/>
              </a:solidFill>
              <a:latin typeface="Verdana" panose="020B0604030504040204" pitchFamily="34" charset="0"/>
            </a:endParaRPr>
          </a:p>
          <a:p>
            <a:pPr marL="0" indent="0">
              <a:buNone/>
            </a:pPr>
            <a:r>
              <a:rPr lang="en-IN" sz="1600" b="0" i="0">
                <a:solidFill>
                  <a:srgbClr val="222222"/>
                </a:solidFill>
                <a:effectLst/>
                <a:latin typeface="Verdana" panose="020B0604030504040204" pitchFamily="34" charset="0"/>
              </a:rPr>
              <a:t>    </a:t>
            </a:r>
            <a:r>
              <a:rPr lang="en-IN" sz="1800" b="0" i="0">
                <a:solidFill>
                  <a:srgbClr val="222222"/>
                </a:solidFill>
                <a:effectLst/>
                <a:latin typeface="Verdana" panose="020B0604030504040204" pitchFamily="34" charset="0"/>
              </a:rPr>
              <a:t>According to the diminishing value method, depreciation is charged on </a:t>
            </a:r>
            <a:r>
              <a:rPr lang="en-IN" sz="1800" b="1" i="0">
                <a:solidFill>
                  <a:srgbClr val="222222"/>
                </a:solidFill>
                <a:effectLst/>
                <a:latin typeface="Verdana" panose="020B0604030504040204" pitchFamily="34" charset="0"/>
              </a:rPr>
              <a:t>reducing balance</a:t>
            </a:r>
            <a:r>
              <a:rPr lang="en-IN" sz="1800" b="0" i="0">
                <a:solidFill>
                  <a:srgbClr val="222222"/>
                </a:solidFill>
                <a:effectLst/>
                <a:latin typeface="Verdana" panose="020B0604030504040204" pitchFamily="34" charset="0"/>
              </a:rPr>
              <a:t> &amp; a fixed rate. Depreciation, in this case, is charged over the useful life of an asset over its written down value.</a:t>
            </a:r>
            <a:endParaRPr lang="en-IN" sz="1600" b="0" i="0">
              <a:solidFill>
                <a:srgbClr val="222222"/>
              </a:solidFill>
              <a:effectLst/>
              <a:latin typeface="Verdana" panose="020B0604030504040204" pitchFamily="34" charset="0"/>
            </a:endParaRPr>
          </a:p>
          <a:p>
            <a:pPr marL="0" indent="0">
              <a:buNone/>
            </a:pPr>
            <a:r>
              <a:rPr lang="en-IN" sz="1800" b="0" i="0">
                <a:solidFill>
                  <a:srgbClr val="222222"/>
                </a:solidFill>
                <a:effectLst/>
                <a:latin typeface="Verdana" panose="020B0604030504040204" pitchFamily="34" charset="0"/>
              </a:rPr>
              <a:t>   The percentage, at which depreciation is charged, remains fixed, however, the amount of depreciation goes on diminishing year after year.</a:t>
            </a:r>
          </a:p>
          <a:p>
            <a:pPr marL="0" indent="0">
              <a:buNone/>
            </a:pPr>
            <a:endParaRPr lang="en-IN" sz="1800">
              <a:solidFill>
                <a:srgbClr val="222222"/>
              </a:solidFill>
              <a:latin typeface="Verdana" panose="020B0604030504040204" pitchFamily="34" charset="0"/>
            </a:endParaRPr>
          </a:p>
          <a:p>
            <a:pPr marL="0" indent="0">
              <a:buNone/>
            </a:pPr>
            <a:endParaRPr lang="en-IN" sz="1800" b="0" i="0">
              <a:solidFill>
                <a:srgbClr val="222222"/>
              </a:solidFill>
              <a:effectLst/>
              <a:latin typeface="Verdana" panose="020B0604030504040204" pitchFamily="34" charset="0"/>
            </a:endParaRPr>
          </a:p>
          <a:p>
            <a:pPr marL="0" indent="0">
              <a:buNone/>
            </a:pPr>
            <a:endParaRPr lang="en-IN" sz="1600" b="0" i="0">
              <a:solidFill>
                <a:srgbClr val="222222"/>
              </a:solidFill>
              <a:effectLst/>
              <a:latin typeface="Verdana" panose="020B0604030504040204" pitchFamily="34" charset="0"/>
            </a:endParaRPr>
          </a:p>
          <a:p>
            <a:r>
              <a:rPr lang="en-IN" sz="1800" b="0" i="0">
                <a:solidFill>
                  <a:srgbClr val="222222"/>
                </a:solidFill>
                <a:effectLst/>
                <a:latin typeface="Verdana" panose="020B0604030504040204" pitchFamily="34" charset="0"/>
              </a:rPr>
              <a:t>According to the Diminishing Value Method,</a:t>
            </a:r>
            <a:endParaRPr lang="en-IN" sz="1600" b="0" i="0">
              <a:solidFill>
                <a:srgbClr val="222222"/>
              </a:solidFill>
              <a:effectLst/>
              <a:latin typeface="Verdana" panose="020B0604030504040204" pitchFamily="34" charset="0"/>
            </a:endParaRPr>
          </a:p>
          <a:p>
            <a:r>
              <a:rPr lang="en-IN" sz="1800" b="0" i="0">
                <a:solidFill>
                  <a:srgbClr val="222222"/>
                </a:solidFill>
                <a:effectLst/>
                <a:latin typeface="Verdana" panose="020B0604030504040204" pitchFamily="34" charset="0"/>
              </a:rPr>
              <a:t>D = Depreciation %</a:t>
            </a:r>
            <a:endParaRPr lang="en-IN" sz="1600" b="0" i="0">
              <a:solidFill>
                <a:srgbClr val="222222"/>
              </a:solidFill>
              <a:effectLst/>
              <a:latin typeface="Verdana" panose="020B0604030504040204" pitchFamily="34" charset="0"/>
            </a:endParaRPr>
          </a:p>
          <a:p>
            <a:r>
              <a:rPr lang="en-IN" sz="1800" b="0" i="0">
                <a:solidFill>
                  <a:srgbClr val="222222"/>
                </a:solidFill>
                <a:effectLst/>
                <a:latin typeface="Verdana" panose="020B0604030504040204" pitchFamily="34" charset="0"/>
              </a:rPr>
              <a:t>n = Useful life of the asset in years</a:t>
            </a:r>
            <a:endParaRPr lang="en-IN" sz="1600" b="0" i="0">
              <a:solidFill>
                <a:srgbClr val="222222"/>
              </a:solidFill>
              <a:effectLst/>
              <a:latin typeface="Verdana" panose="020B0604030504040204" pitchFamily="34" charset="0"/>
            </a:endParaRPr>
          </a:p>
          <a:p>
            <a:r>
              <a:rPr lang="en-IN" sz="1800" b="0" i="0">
                <a:solidFill>
                  <a:srgbClr val="222222"/>
                </a:solidFill>
                <a:effectLst/>
                <a:latin typeface="Verdana" panose="020B0604030504040204" pitchFamily="34" charset="0"/>
              </a:rPr>
              <a:t>r = residual value of the asset</a:t>
            </a:r>
            <a:endParaRPr lang="en-IN" sz="1600" b="0" i="0">
              <a:solidFill>
                <a:srgbClr val="222222"/>
              </a:solidFill>
              <a:effectLst/>
              <a:latin typeface="Verdana" panose="020B0604030504040204" pitchFamily="34" charset="0"/>
            </a:endParaRPr>
          </a:p>
          <a:p>
            <a:r>
              <a:rPr lang="en-IN" sz="1800" b="0" i="0">
                <a:solidFill>
                  <a:srgbClr val="222222"/>
                </a:solidFill>
                <a:effectLst/>
                <a:latin typeface="Verdana" panose="020B0604030504040204" pitchFamily="34" charset="0"/>
              </a:rPr>
              <a:t>c = Cost of asset</a:t>
            </a:r>
            <a:endParaRPr lang="en-IN" sz="1600" b="0" i="0">
              <a:solidFill>
                <a:srgbClr val="222222"/>
              </a:solidFill>
              <a:effectLst/>
              <a:latin typeface="Verdana" panose="020B0604030504040204" pitchFamily="34" charset="0"/>
            </a:endParaRPr>
          </a:p>
          <a:p>
            <a:pPr algn="just">
              <a:buNone/>
            </a:pPr>
            <a:endParaRPr lang="en-US" sz="2500" dirty="0"/>
          </a:p>
          <a:p>
            <a:pPr algn="just">
              <a:buNone/>
            </a:pPr>
            <a:endParaRPr lang="en-US" sz="2500" b="1" dirty="0">
              <a:latin typeface="Times New Roman" pitchFamily="18" charset="0"/>
              <a:cs typeface="Times New Roman" pitchFamily="18" charset="0"/>
            </a:endParaRPr>
          </a:p>
        </p:txBody>
      </p:sp>
      <p:pic>
        <p:nvPicPr>
          <p:cNvPr id="2" name="Picture 1">
            <a:extLst>
              <a:ext uri="{FF2B5EF4-FFF2-40B4-BE49-F238E27FC236}">
                <a16:creationId xmlns:a16="http://schemas.microsoft.com/office/drawing/2014/main" id="{FCC3E3BB-F2FE-2D4A-AAA9-C8286D67D282}"/>
              </a:ext>
            </a:extLst>
          </p:cNvPr>
          <p:cNvPicPr>
            <a:picLocks noChangeAspect="1"/>
          </p:cNvPicPr>
          <p:nvPr/>
        </p:nvPicPr>
        <p:blipFill>
          <a:blip r:embed="rId2"/>
          <a:stretch>
            <a:fillRect/>
          </a:stretch>
        </p:blipFill>
        <p:spPr>
          <a:xfrm>
            <a:off x="724785" y="3755618"/>
            <a:ext cx="2327759" cy="807347"/>
          </a:xfrm>
          <a:prstGeom prst="rect">
            <a:avLst/>
          </a:prstGeom>
        </p:spPr>
      </p:pic>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19462" name="Content Placeholder 6"/>
          <p:cNvSpPr>
            <a:spLocks noGrp="1"/>
          </p:cNvSpPr>
          <p:nvPr>
            <p:ph sz="quarter" idx="1"/>
          </p:nvPr>
        </p:nvSpPr>
        <p:spPr>
          <a:xfrm>
            <a:off x="228600" y="533400"/>
            <a:ext cx="8534400" cy="6019800"/>
          </a:xfrm>
        </p:spPr>
        <p:txBody>
          <a:bodyPr>
            <a:noAutofit/>
          </a:bodyPr>
          <a:lstStyle/>
          <a:p>
            <a:pPr algn="just">
              <a:buNone/>
            </a:pPr>
            <a:r>
              <a:rPr lang="en-US" sz="2000" b="1" dirty="0"/>
              <a:t> 	</a:t>
            </a:r>
            <a:endParaRPr lang="en-US" sz="2000" dirty="0"/>
          </a:p>
        </p:txBody>
      </p:sp>
      <p:sp>
        <p:nvSpPr>
          <p:cNvPr id="9" name="TextBox 8">
            <a:extLst>
              <a:ext uri="{FF2B5EF4-FFF2-40B4-BE49-F238E27FC236}">
                <a16:creationId xmlns:a16="http://schemas.microsoft.com/office/drawing/2014/main" id="{EF4D4A8B-1137-5A43-ACDE-CBA2EF9E2B3E}"/>
              </a:ext>
            </a:extLst>
          </p:cNvPr>
          <p:cNvSpPr txBox="1"/>
          <p:nvPr/>
        </p:nvSpPr>
        <p:spPr>
          <a:xfrm>
            <a:off x="505992" y="533400"/>
            <a:ext cx="8409408" cy="5909310"/>
          </a:xfrm>
          <a:prstGeom prst="rect">
            <a:avLst/>
          </a:prstGeom>
          <a:noFill/>
        </p:spPr>
        <p:txBody>
          <a:bodyPr wrap="square">
            <a:spAutoFit/>
          </a:bodyPr>
          <a:lstStyle/>
          <a:p>
            <a:r>
              <a:rPr lang="en-IN" sz="2000" b="1" i="0">
                <a:solidFill>
                  <a:srgbClr val="000000"/>
                </a:solidFill>
                <a:effectLst/>
                <a:latin typeface="Open Sans"/>
              </a:rPr>
              <a:t>3. Annuity Method</a:t>
            </a:r>
          </a:p>
          <a:p>
            <a:endParaRPr lang="en-IN" sz="2000" b="1" i="0">
              <a:solidFill>
                <a:srgbClr val="000000"/>
              </a:solidFill>
              <a:effectLst/>
              <a:latin typeface="Open Sans"/>
            </a:endParaRPr>
          </a:p>
          <a:p>
            <a:r>
              <a:rPr lang="en-IN" sz="2000" b="0" i="0">
                <a:effectLst/>
                <a:latin typeface="Minion Pro"/>
              </a:rPr>
              <a:t>This method of depreciation considers the cost of the asset and also the amount of interest lost on the capital expenditure. Thus, it is based on the </a:t>
            </a:r>
            <a:r>
              <a:rPr lang="en-IN" sz="2000" b="0" i="0" u="none" strike="noStrike">
                <a:solidFill>
                  <a:srgbClr val="55BBEA"/>
                </a:solidFill>
                <a:effectLst/>
                <a:latin typeface="Minion Pro"/>
                <a:hlinkClick r:id="rId2"/>
              </a:rPr>
              <a:t>assumption</a:t>
            </a:r>
            <a:r>
              <a:rPr lang="en-IN" sz="2000" b="0" i="0">
                <a:effectLst/>
                <a:latin typeface="Minion Pro"/>
              </a:rPr>
              <a:t> that if the amount that is spent on the </a:t>
            </a:r>
            <a:r>
              <a:rPr lang="en-IN" sz="2000" b="0" i="0" u="none" strike="noStrike">
                <a:solidFill>
                  <a:srgbClr val="55BBEA"/>
                </a:solidFill>
                <a:effectLst/>
                <a:latin typeface="Minion Pro"/>
                <a:hlinkClick r:id="rId3"/>
              </a:rPr>
              <a:t>purchase</a:t>
            </a:r>
            <a:r>
              <a:rPr lang="en-IN" sz="2000" b="0" i="0">
                <a:effectLst/>
                <a:latin typeface="Minion Pro"/>
              </a:rPr>
              <a:t> of the asset was invested elsewhere, it would have earned a certain amount of interest.</a:t>
            </a:r>
          </a:p>
          <a:p>
            <a:endParaRPr lang="en-IN" sz="2000" b="0" i="0">
              <a:effectLst/>
              <a:latin typeface="Minion Pro"/>
            </a:endParaRPr>
          </a:p>
          <a:p>
            <a:r>
              <a:rPr lang="en-IN" sz="2000" b="0" i="0">
                <a:effectLst/>
                <a:latin typeface="Minion Pro"/>
              </a:rPr>
              <a:t>Therefore, not only the cost of the asset should be allocated but also the amount of interest on it should be allocated over the useful life of the asset. In other words, this method determines the internal rate of return (IRR) on the cash flows of the asset.</a:t>
            </a:r>
          </a:p>
          <a:p>
            <a:endParaRPr lang="en-IN" sz="2000" b="0" i="0">
              <a:effectLst/>
              <a:latin typeface="Minion Pro"/>
            </a:endParaRPr>
          </a:p>
          <a:p>
            <a:r>
              <a:rPr lang="en-IN" sz="2000" b="0" i="0">
                <a:effectLst/>
                <a:latin typeface="Minion Pro"/>
              </a:rPr>
              <a:t>Thus, the amount of </a:t>
            </a:r>
            <a:r>
              <a:rPr lang="en-IN" sz="2000" b="0" i="0" u="none" strike="noStrike">
                <a:solidFill>
                  <a:srgbClr val="55BBEA"/>
                </a:solidFill>
                <a:effectLst/>
                <a:latin typeface="Minion Pro"/>
                <a:hlinkClick r:id="rId4"/>
              </a:rPr>
              <a:t>depreciation</a:t>
            </a:r>
            <a:r>
              <a:rPr lang="en-IN" sz="2000" b="0" i="0">
                <a:effectLst/>
                <a:latin typeface="Minion Pro"/>
              </a:rPr>
              <a:t> is calculated using the Annuity Tables. The capital expenditure and interest accruing thereof are written off during the life of the asset. The amount of depreciation every year is constant. But, the interest charged in the initial years is more and that in later years is less. Hence, the amount of </a:t>
            </a:r>
            <a:r>
              <a:rPr lang="en-IN" sz="2000" b="0" i="0" u="none" strike="noStrike">
                <a:solidFill>
                  <a:srgbClr val="55BBEA"/>
                </a:solidFill>
                <a:effectLst/>
                <a:latin typeface="Minion Pro"/>
                <a:hlinkClick r:id="rId5"/>
              </a:rPr>
              <a:t>capital</a:t>
            </a:r>
            <a:r>
              <a:rPr lang="en-IN" sz="2000" b="0" i="0">
                <a:effectLst/>
                <a:latin typeface="Minion Pro"/>
              </a:rPr>
              <a:t> expenditure charged is less in the initial years and it is more in later years.</a:t>
            </a:r>
          </a:p>
          <a:p>
            <a:pPr algn="l"/>
            <a:endParaRPr lang="en-IN" b="0" i="0">
              <a:effectLst/>
              <a:latin typeface="Minion Pro"/>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19462" name="Content Placeholder 6"/>
          <p:cNvSpPr>
            <a:spLocks noGrp="1"/>
          </p:cNvSpPr>
          <p:nvPr>
            <p:ph sz="quarter" idx="1"/>
          </p:nvPr>
        </p:nvSpPr>
        <p:spPr>
          <a:xfrm>
            <a:off x="228600" y="533400"/>
            <a:ext cx="8534400" cy="6019800"/>
          </a:xfrm>
        </p:spPr>
        <p:txBody>
          <a:bodyPr>
            <a:noAutofit/>
          </a:bodyPr>
          <a:lstStyle/>
          <a:p>
            <a:pPr algn="just">
              <a:buNone/>
            </a:pPr>
            <a:r>
              <a:rPr lang="en-US" sz="2000" b="1" dirty="0"/>
              <a:t> 	</a:t>
            </a:r>
            <a:endParaRPr lang="en-US" sz="2000" dirty="0"/>
          </a:p>
        </p:txBody>
      </p:sp>
      <p:sp>
        <p:nvSpPr>
          <p:cNvPr id="7" name="TextBox 6">
            <a:extLst>
              <a:ext uri="{FF2B5EF4-FFF2-40B4-BE49-F238E27FC236}">
                <a16:creationId xmlns:a16="http://schemas.microsoft.com/office/drawing/2014/main" id="{47448504-5DD4-1643-956C-BDF4362D0124}"/>
              </a:ext>
            </a:extLst>
          </p:cNvPr>
          <p:cNvSpPr txBox="1"/>
          <p:nvPr/>
        </p:nvSpPr>
        <p:spPr>
          <a:xfrm>
            <a:off x="374904" y="533400"/>
            <a:ext cx="8388096" cy="5940088"/>
          </a:xfrm>
          <a:prstGeom prst="rect">
            <a:avLst/>
          </a:prstGeom>
          <a:noFill/>
        </p:spPr>
        <p:txBody>
          <a:bodyPr wrap="square">
            <a:spAutoFit/>
          </a:bodyPr>
          <a:lstStyle/>
          <a:p>
            <a:pPr algn="l"/>
            <a:r>
              <a:rPr lang="en-IN" sz="2000" b="1">
                <a:effectLst/>
              </a:rPr>
              <a:t>4. Sinking Fund Method</a:t>
            </a:r>
          </a:p>
          <a:p>
            <a:pPr algn="l"/>
            <a:endParaRPr lang="en-IN" sz="2000" b="1">
              <a:effectLst/>
            </a:endParaRPr>
          </a:p>
          <a:p>
            <a:pPr algn="l"/>
            <a:r>
              <a:rPr lang="en-IN" sz="2000" b="0" i="0" u="none" strike="noStrike">
                <a:effectLst/>
                <a:latin typeface="Minion Pro"/>
                <a:hlinkClick r:id="rId2">
                  <a:extLst>
                    <a:ext uri="{A12FA001-AC4F-418D-AE19-62706E023703}">
                      <ahyp:hlinkClr xmlns:ahyp="http://schemas.microsoft.com/office/drawing/2018/hyperlinkcolor" val="tx"/>
                    </a:ext>
                  </a:extLst>
                </a:hlinkClick>
              </a:rPr>
              <a:t>Sinking</a:t>
            </a:r>
            <a:r>
              <a:rPr lang="en-IN" sz="2000" b="0" i="0" strike="noStrike">
                <a:effectLst/>
                <a:latin typeface="Minion Pro"/>
                <a:hlinkClick r:id="rId2">
                  <a:extLst>
                    <a:ext uri="{A12FA001-AC4F-418D-AE19-62706E023703}">
                      <ahyp:hlinkClr xmlns:ahyp="http://schemas.microsoft.com/office/drawing/2018/hyperlinkcolor" val="tx"/>
                    </a:ext>
                  </a:extLst>
                </a:hlinkClick>
              </a:rPr>
              <a:t> fund</a:t>
            </a:r>
            <a:r>
              <a:rPr lang="en-IN" sz="2000" b="0" i="0">
                <a:effectLst/>
                <a:latin typeface="Minion Pro"/>
              </a:rPr>
              <a:t> method is used when the cost of replacement of an asset is too large. Depreciation is charged every year to the profit and loss A/c. But, it may sometimes happen that the amount is not readily available at the time of purchase of the new asset. Thus, the sinking fund method is used.</a:t>
            </a:r>
          </a:p>
          <a:p>
            <a:pPr algn="l"/>
            <a:endParaRPr lang="en-IN" sz="2000" b="0" i="0">
              <a:effectLst/>
              <a:latin typeface="Minion Pro"/>
            </a:endParaRPr>
          </a:p>
          <a:p>
            <a:r>
              <a:rPr lang="en-IN" sz="2000" b="0" i="0">
                <a:effectLst/>
                <a:latin typeface="Minion Pro"/>
              </a:rPr>
              <a:t>Under this method, the amount of depreciation charged every year is transferred to the sinking fund account. This amount is then invested in </a:t>
            </a:r>
            <a:r>
              <a:rPr lang="en-IN" sz="2000" b="0" i="0" strike="noStrike">
                <a:effectLst/>
                <a:latin typeface="Minion Pro"/>
                <a:hlinkClick r:id="rId3">
                  <a:extLst>
                    <a:ext uri="{A12FA001-AC4F-418D-AE19-62706E023703}">
                      <ahyp:hlinkClr xmlns:ahyp="http://schemas.microsoft.com/office/drawing/2018/hyperlinkcolor" val="tx"/>
                    </a:ext>
                  </a:extLst>
                </a:hlinkClick>
              </a:rPr>
              <a:t>Government</a:t>
            </a:r>
            <a:r>
              <a:rPr lang="en-IN" sz="2000" b="0" i="0">
                <a:effectLst/>
                <a:latin typeface="Minion Pro"/>
              </a:rPr>
              <a:t> securities. Also, the interest earned on these securities is reinvested.</a:t>
            </a:r>
          </a:p>
          <a:p>
            <a:r>
              <a:rPr lang="en-IN" sz="2000" b="0" i="0">
                <a:effectLst/>
                <a:latin typeface="Minion Pro"/>
              </a:rPr>
              <a:t>The amount of depreciation to be charged every year is calculated after considering the </a:t>
            </a:r>
            <a:r>
              <a:rPr lang="en-IN" sz="2000" b="0" i="0" strike="noStrike">
                <a:effectLst/>
                <a:latin typeface="Minion Pro"/>
                <a:hlinkClick r:id="rId4">
                  <a:extLst>
                    <a:ext uri="{A12FA001-AC4F-418D-AE19-62706E023703}">
                      <ahyp:hlinkClr xmlns:ahyp="http://schemas.microsoft.com/office/drawing/2018/hyperlinkcolor" val="tx"/>
                    </a:ext>
                  </a:extLst>
                </a:hlinkClick>
              </a:rPr>
              <a:t>element</a:t>
            </a:r>
            <a:r>
              <a:rPr lang="en-IN" sz="2000" b="0" i="0">
                <a:effectLst/>
                <a:latin typeface="Minion Pro"/>
              </a:rPr>
              <a:t> of interest. The interest will be earned on the amount which is invested every year and will remain invested till the useful life of the asset.</a:t>
            </a:r>
          </a:p>
          <a:p>
            <a:r>
              <a:rPr lang="en-IN" sz="2000" b="0" i="0">
                <a:effectLst/>
                <a:latin typeface="Minion Pro"/>
              </a:rPr>
              <a:t>At the time of the replacement of the </a:t>
            </a:r>
            <a:r>
              <a:rPr lang="en-IN" sz="2000" b="0" i="0" strike="noStrike">
                <a:effectLst/>
                <a:latin typeface="Minion Pro"/>
                <a:hlinkClick r:id="rId5">
                  <a:extLst>
                    <a:ext uri="{A12FA001-AC4F-418D-AE19-62706E023703}">
                      <ahyp:hlinkClr xmlns:ahyp="http://schemas.microsoft.com/office/drawing/2018/hyperlinkcolor" val="tx"/>
                    </a:ext>
                  </a:extLst>
                </a:hlinkClick>
              </a:rPr>
              <a:t>asset</a:t>
            </a:r>
            <a:r>
              <a:rPr lang="en-IN" sz="2000" b="0" i="0">
                <a:effectLst/>
                <a:latin typeface="Minion Pro"/>
              </a:rPr>
              <a:t>, the investment is sold and the new asset is purchased from the sale proceeds. At this time, the book value of the old asset that needs to be replaced is transferred to the Sinking Fund Account.</a:t>
            </a:r>
          </a:p>
          <a:p>
            <a:pPr algn="l"/>
            <a:endParaRPr lang="en-IN" sz="2000" b="0" i="0">
              <a:solidFill>
                <a:srgbClr val="0B0B0B"/>
              </a:solidFill>
              <a:effectLst/>
              <a:latin typeface="Minion Pro"/>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31C3804-7DB4-49F8-98C7-D17834D2E298}" type="slidenum">
              <a:rPr lang="en-US" smtClean="0"/>
              <a:pPr/>
              <a:t>6</a:t>
            </a:fld>
            <a:endParaRPr lang="en-US"/>
          </a:p>
        </p:txBody>
      </p:sp>
      <p:sp>
        <p:nvSpPr>
          <p:cNvPr id="25" name="TextBox 24">
            <a:extLst>
              <a:ext uri="{FF2B5EF4-FFF2-40B4-BE49-F238E27FC236}">
                <a16:creationId xmlns:a16="http://schemas.microsoft.com/office/drawing/2014/main" id="{B52DD667-89CD-9E49-93BA-7EB423131EAA}"/>
              </a:ext>
            </a:extLst>
          </p:cNvPr>
          <p:cNvSpPr txBox="1"/>
          <p:nvPr/>
        </p:nvSpPr>
        <p:spPr>
          <a:xfrm>
            <a:off x="146304" y="535491"/>
            <a:ext cx="8735666" cy="5632311"/>
          </a:xfrm>
          <a:prstGeom prst="rect">
            <a:avLst/>
          </a:prstGeom>
          <a:noFill/>
        </p:spPr>
        <p:txBody>
          <a:bodyPr wrap="square">
            <a:spAutoFit/>
          </a:bodyPr>
          <a:lstStyle/>
          <a:p>
            <a:r>
              <a:rPr lang="en-IN" b="1" i="0">
                <a:solidFill>
                  <a:srgbClr val="000000"/>
                </a:solidFill>
                <a:effectLst/>
                <a:latin typeface="Open Sans"/>
              </a:rPr>
              <a:t>5. </a:t>
            </a:r>
            <a:r>
              <a:rPr lang="en-IN" sz="2000" b="1" i="0">
                <a:effectLst/>
                <a:latin typeface="Open Sans"/>
              </a:rPr>
              <a:t>Units of Production Method</a:t>
            </a:r>
          </a:p>
          <a:p>
            <a:endParaRPr lang="en-IN" sz="2000" b="1" i="0">
              <a:effectLst/>
              <a:latin typeface="Open Sans"/>
            </a:endParaRPr>
          </a:p>
          <a:p>
            <a:r>
              <a:rPr lang="en-IN" sz="2000" b="0" i="0">
                <a:effectLst/>
                <a:latin typeface="Minion Pro"/>
              </a:rPr>
              <a:t>Depreciation is a decrease in the value of </a:t>
            </a:r>
            <a:r>
              <a:rPr lang="en-IN" sz="2000" b="0" i="0" u="none" strike="noStrike">
                <a:effectLst/>
                <a:latin typeface="Minion Pro"/>
                <a:hlinkClick r:id="rId2">
                  <a:extLst>
                    <a:ext uri="{A12FA001-AC4F-418D-AE19-62706E023703}">
                      <ahyp:hlinkClr xmlns:ahyp="http://schemas.microsoft.com/office/drawing/2018/hyperlinkcolor" val="tx"/>
                    </a:ext>
                  </a:extLst>
                </a:hlinkClick>
              </a:rPr>
              <a:t>assets</a:t>
            </a:r>
            <a:r>
              <a:rPr lang="en-IN" sz="2000" b="0" i="0">
                <a:effectLst/>
                <a:latin typeface="Minion Pro"/>
              </a:rPr>
              <a:t> due to normal wear and tear, the effect of time, obsolescence due to technological advancements, etc. However, depreciation includes amortization. Units of Production Method is a method of charging depreciation on assets. Let us learn about it some more.</a:t>
            </a:r>
          </a:p>
          <a:p>
            <a:endParaRPr lang="en-IN" sz="2000">
              <a:latin typeface="Minion Pro"/>
            </a:endParaRPr>
          </a:p>
          <a:p>
            <a:r>
              <a:rPr lang="en-IN" sz="2000" b="0" i="0">
                <a:effectLst/>
                <a:latin typeface="Minion Pro"/>
              </a:rPr>
              <a:t>This method of charging </a:t>
            </a:r>
            <a:r>
              <a:rPr lang="en-IN" sz="2000" b="0" i="0" u="none" strike="noStrike">
                <a:effectLst/>
                <a:latin typeface="Minion Pro"/>
                <a:hlinkClick r:id="rId3">
                  <a:extLst>
                    <a:ext uri="{A12FA001-AC4F-418D-AE19-62706E023703}">
                      <ahyp:hlinkClr xmlns:ahyp="http://schemas.microsoft.com/office/drawing/2018/hyperlinkcolor" val="tx"/>
                    </a:ext>
                  </a:extLst>
                </a:hlinkClick>
              </a:rPr>
              <a:t>depreciation</a:t>
            </a:r>
            <a:r>
              <a:rPr lang="en-IN" sz="2000" b="0" i="0">
                <a:effectLst/>
                <a:latin typeface="Minion Pro"/>
              </a:rPr>
              <a:t> on the asset is based on the units produced during the year. The estimated total production of the asset is the criteria for providing depreciation.</a:t>
            </a:r>
          </a:p>
          <a:p>
            <a:r>
              <a:rPr lang="en-IN" sz="2000" b="0" i="0">
                <a:effectLst/>
                <a:latin typeface="Minion Pro"/>
              </a:rPr>
              <a:t>This method is applied where the value of the asset is more closely related to the number of units it produces. Thus, in the years when the asset is heavily used, the amount of depreciation will be high. Assets on which this method can be applied are Plant and Machinery. As their wear and tear will depend on how much we use them.</a:t>
            </a:r>
          </a:p>
          <a:p>
            <a:endParaRPr lang="en-IN" sz="2000" b="0" i="0">
              <a:effectLst/>
              <a:latin typeface="Minion Pro"/>
            </a:endParaRPr>
          </a:p>
          <a:p>
            <a:r>
              <a:rPr lang="en-IN" sz="2000" b="0" i="0">
                <a:effectLst/>
                <a:latin typeface="Minion Pro"/>
              </a:rPr>
              <a:t>For example, a machine has a capacity to produce 1000000 meters of cloth over its useful life. Then it is advisable here to follow the units of </a:t>
            </a:r>
            <a:r>
              <a:rPr lang="en-IN" sz="2000" b="0" i="0" u="none" strike="noStrike">
                <a:effectLst/>
                <a:latin typeface="Minion Pro"/>
                <a:hlinkClick r:id="rId4">
                  <a:extLst>
                    <a:ext uri="{A12FA001-AC4F-418D-AE19-62706E023703}">
                      <ahyp:hlinkClr xmlns:ahyp="http://schemas.microsoft.com/office/drawing/2018/hyperlinkcolor" val="tx"/>
                    </a:ext>
                  </a:extLst>
                </a:hlinkClick>
              </a:rPr>
              <a:t>production</a:t>
            </a:r>
            <a:r>
              <a:rPr lang="en-IN" sz="2000" b="0" i="0">
                <a:effectLst/>
                <a:latin typeface="Minion Pro"/>
              </a:rPr>
              <a:t> method.</a:t>
            </a:r>
            <a:endParaRPr lang="en-US"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7</a:t>
            </a:fld>
            <a:endParaRPr lang="en-US"/>
          </a:p>
        </p:txBody>
      </p:sp>
      <p:sp>
        <p:nvSpPr>
          <p:cNvPr id="25" name="TextBox 24">
            <a:extLst>
              <a:ext uri="{FF2B5EF4-FFF2-40B4-BE49-F238E27FC236}">
                <a16:creationId xmlns:a16="http://schemas.microsoft.com/office/drawing/2014/main" id="{BC3012FA-EFE2-D646-9973-94722B22F0F6}"/>
              </a:ext>
            </a:extLst>
          </p:cNvPr>
          <p:cNvSpPr txBox="1"/>
          <p:nvPr/>
        </p:nvSpPr>
        <p:spPr>
          <a:xfrm>
            <a:off x="374904" y="330361"/>
            <a:ext cx="8507064" cy="5293757"/>
          </a:xfrm>
          <a:prstGeom prst="rect">
            <a:avLst/>
          </a:prstGeom>
          <a:noFill/>
        </p:spPr>
        <p:txBody>
          <a:bodyPr wrap="square">
            <a:spAutoFit/>
          </a:bodyPr>
          <a:lstStyle/>
          <a:p>
            <a:pPr algn="l"/>
            <a:r>
              <a:rPr lang="en-IN" sz="2000" b="1" i="0">
                <a:solidFill>
                  <a:srgbClr val="454545"/>
                </a:solidFill>
                <a:effectLst/>
                <a:latin typeface="georgia" panose="02040502050405020303" pitchFamily="18" charset="0"/>
              </a:rPr>
              <a:t>6. Sum of years’ digits method</a:t>
            </a:r>
          </a:p>
          <a:p>
            <a:pPr algn="l"/>
            <a:r>
              <a:rPr lang="en-IN" sz="2000" b="0" i="0">
                <a:solidFill>
                  <a:srgbClr val="454545"/>
                </a:solidFill>
                <a:effectLst/>
                <a:latin typeface="helvetica neue"/>
              </a:rPr>
              <a:t>The </a:t>
            </a:r>
            <a:r>
              <a:rPr lang="en-IN" sz="2000" b="1" i="0">
                <a:solidFill>
                  <a:srgbClr val="333333"/>
                </a:solidFill>
                <a:effectLst/>
                <a:latin typeface="helvetica neue"/>
              </a:rPr>
              <a:t>sum of years’ digits method</a:t>
            </a:r>
            <a:r>
              <a:rPr lang="en-IN" sz="2000" b="0" i="0">
                <a:solidFill>
                  <a:srgbClr val="454545"/>
                </a:solidFill>
                <a:effectLst/>
                <a:latin typeface="helvetica neue"/>
              </a:rPr>
              <a:t> is a form of accelerated depreciation that is based on the assumption that the productivity of the asset decreases with the passage of time. Under this method, a fraction is computed by dividing the remaining useful life of the asset on a particular date by the sum of the year’s digits. This fraction is applied to the depreciable cost of the asset to compute the depreciation expense for the period.</a:t>
            </a:r>
          </a:p>
          <a:p>
            <a:r>
              <a:rPr lang="en-IN" sz="2000" b="0" i="0">
                <a:solidFill>
                  <a:srgbClr val="454545"/>
                </a:solidFill>
                <a:effectLst/>
                <a:latin typeface="helvetica neue"/>
              </a:rPr>
              <a:t>Sum of years’ digits method attempts to charge a higher depreciation expense in early years of the useful life of the asset because the asset is most productive in early years of its life. Also the asset loses much of its productive efficiency in early years.</a:t>
            </a:r>
          </a:p>
          <a:p>
            <a:endParaRPr lang="en-IN" sz="2000" b="0" i="0">
              <a:solidFill>
                <a:srgbClr val="454545"/>
              </a:solidFill>
              <a:effectLst/>
              <a:latin typeface="helvetica neue"/>
            </a:endParaRPr>
          </a:p>
          <a:p>
            <a:r>
              <a:rPr lang="en-IN" sz="2000" b="1" i="0">
                <a:solidFill>
                  <a:srgbClr val="454545"/>
                </a:solidFill>
                <a:effectLst/>
                <a:latin typeface="georgia" panose="02040502050405020303" pitchFamily="18" charset="0"/>
              </a:rPr>
              <a:t>Formula:</a:t>
            </a:r>
          </a:p>
          <a:p>
            <a:r>
              <a:rPr lang="en-IN" sz="2000" b="0" i="0">
                <a:solidFill>
                  <a:srgbClr val="454545"/>
                </a:solidFill>
                <a:effectLst/>
                <a:latin typeface="helvetica neue"/>
              </a:rPr>
              <a:t>The following formula is used to calculate depreciation expense under sum of years’ digits method</a:t>
            </a:r>
          </a:p>
          <a:p>
            <a:pPr algn="l"/>
            <a:endParaRPr lang="en-IN" b="1" i="0">
              <a:solidFill>
                <a:srgbClr val="454545"/>
              </a:solidFill>
              <a:effectLst/>
              <a:latin typeface="georgia" panose="02040502050405020303" pitchFamily="18" charset="0"/>
            </a:endParaRPr>
          </a:p>
        </p:txBody>
      </p:sp>
      <p:pic>
        <p:nvPicPr>
          <p:cNvPr id="10" name="Picture 9">
            <a:extLst>
              <a:ext uri="{FF2B5EF4-FFF2-40B4-BE49-F238E27FC236}">
                <a16:creationId xmlns:a16="http://schemas.microsoft.com/office/drawing/2014/main" id="{BB9597E8-F650-5944-898E-7F1C86F77B58}"/>
              </a:ext>
            </a:extLst>
          </p:cNvPr>
          <p:cNvPicPr>
            <a:picLocks noChangeAspect="1"/>
          </p:cNvPicPr>
          <p:nvPr/>
        </p:nvPicPr>
        <p:blipFill>
          <a:blip r:embed="rId2"/>
          <a:stretch>
            <a:fillRect/>
          </a:stretch>
        </p:blipFill>
        <p:spPr>
          <a:xfrm>
            <a:off x="2246223" y="5393706"/>
            <a:ext cx="4764426" cy="1133933"/>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lgn="ctr"/>
            <a:r>
              <a:rPr lang="en-US" sz="5000" dirty="0">
                <a:solidFill>
                  <a:srgbClr val="FF0000"/>
                </a:solidFill>
              </a:rPr>
              <a:t>Thank You</a:t>
            </a:r>
          </a:p>
        </p:txBody>
      </p:sp>
      <p:sp>
        <p:nvSpPr>
          <p:cNvPr id="5" name="Slide Number Placeholder 4"/>
          <p:cNvSpPr>
            <a:spLocks noGrp="1"/>
          </p:cNvSpPr>
          <p:nvPr>
            <p:ph type="sldNum" sz="quarter" idx="12"/>
          </p:nvPr>
        </p:nvSpPr>
        <p:spPr/>
        <p:txBody>
          <a:bodyPr>
            <a:normAutofit/>
          </a:bodyPr>
          <a:lstStyle/>
          <a:p>
            <a:pPr>
              <a:defRPr/>
            </a:pPr>
            <a:fld id="{1FF23CE0-A7BA-44DD-B5DD-50C48A27FB95}" type="slidenum">
              <a:rPr lang="en-US" smtClean="0"/>
              <a:pPr>
                <a:defRPr/>
              </a:pPr>
              <a:t>8</a:t>
            </a:fld>
            <a:endParaRPr lang="en-US"/>
          </a:p>
        </p:txBody>
      </p:sp>
    </p:spTree>
  </p:cSld>
  <p:clrMapOvr>
    <a:masterClrMapping/>
  </p:clrMapOvr>
  <p:transition>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4051</TotalTime>
  <Words>313</Words>
  <Application>Microsoft Office PowerPoint</Application>
  <PresentationFormat>On-screen Show (4:3)</PresentationFormat>
  <Paragraphs>61</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Equity</vt:lpstr>
      <vt:lpstr>      WELCOME Class: B.Com – Part-1  Subject: Financial Accounting TOPIC: METHODS OF DEPRECIATION</vt:lpstr>
      <vt:lpstr>Methods of Depreciation: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Unknown User</cp:lastModifiedBy>
  <cp:revision>361</cp:revision>
  <dcterms:created xsi:type="dcterms:W3CDTF">2011-08-23T10:02:56Z</dcterms:created>
  <dcterms:modified xsi:type="dcterms:W3CDTF">2020-04-12T08:08:38Z</dcterms:modified>
</cp:coreProperties>
</file>